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7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2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392" y="-112"/>
      </p:cViewPr>
      <p:guideLst>
        <p:guide orient="horz" pos="23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52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0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9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コンテンツ プレースホルダー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" b="-6015"/>
          <a:stretch/>
        </p:blipFill>
        <p:spPr>
          <a:xfrm>
            <a:off x="7129468" y="-45361"/>
            <a:ext cx="2048552" cy="9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13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5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39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4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7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9384"/>
            <a:ext cx="8229600" cy="517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CB22-2CAF-5B4B-8525-F6A11C6F4916}" type="datetimeFigureOut">
              <a:rPr kumimoji="1" lang="ja-JP" altLang="en-US" smtClean="0"/>
              <a:t>22/01/25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5741-8C01-4A4E-B402-690EC2593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0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1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9144000" cy="3426594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5783" y="5385251"/>
            <a:ext cx="6550924" cy="719463"/>
          </a:xfrm>
          <a:ln w="38100" cmpd="sng"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kumimoji="1" lang="ja-JP" altLang="en-US" b="1" spc="600" dirty="0" smtClean="0"/>
              <a:t>第７回　日本伝道会議</a:t>
            </a:r>
            <a:endParaRPr kumimoji="1" lang="ja-JP" altLang="en-US" b="1" spc="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3" y="603564"/>
            <a:ext cx="5411430" cy="28254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25783" y="4184922"/>
            <a:ext cx="2981618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200" b="1" spc="600" dirty="0">
                <a:solidFill>
                  <a:schemeClr val="bg1"/>
                </a:solidFill>
              </a:rPr>
              <a:t>JCE7</a:t>
            </a:r>
          </a:p>
        </p:txBody>
      </p:sp>
    </p:spTree>
    <p:extLst>
      <p:ext uri="{BB962C8B-B14F-4D97-AF65-F5344CB8AC3E}">
        <p14:creationId xmlns:p14="http://schemas.microsoft.com/office/powerpoint/2010/main" val="305122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JCE7</a:t>
            </a:r>
            <a:r>
              <a:rPr kumimoji="1" lang="ja-JP" altLang="en-US" dirty="0" smtClean="0"/>
              <a:t> </a:t>
            </a:r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/>
              <a:t>回日本伝道会議連絡</a:t>
            </a:r>
            <a:r>
              <a:rPr lang="ja-JP" altLang="en-US" dirty="0" smtClean="0"/>
              <a:t>フォーム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24371"/>
            <a:ext cx="8229600" cy="157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これは、</a:t>
            </a:r>
            <a:r>
              <a:rPr lang="en-US" altLang="ja-JP" sz="2000" dirty="0" smtClean="0"/>
              <a:t>JCE7</a:t>
            </a:r>
            <a:r>
              <a:rPr lang="ja-JP" altLang="en-US" sz="2000" dirty="0" smtClean="0"/>
              <a:t>への参加登録</a:t>
            </a:r>
            <a:r>
              <a:rPr lang="ja-JP" altLang="en-US" sz="2000" dirty="0"/>
              <a:t>ではなく</a:t>
            </a:r>
            <a:r>
              <a:rPr lang="ja-JP" altLang="en-US" sz="2000" dirty="0" smtClean="0"/>
              <a:t>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情報</a:t>
            </a:r>
            <a:r>
              <a:rPr lang="ja-JP" altLang="en-US" sz="2000" dirty="0"/>
              <a:t>共有のため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QR</a:t>
            </a:r>
            <a:r>
              <a:rPr lang="ja-JP" altLang="en-US" sz="2000" dirty="0"/>
              <a:t>コードです</a:t>
            </a:r>
            <a:r>
              <a:rPr lang="ja-JP" altLang="en-US" sz="2000" dirty="0" smtClean="0"/>
              <a:t>。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>
                <a:latin typeface="メイリオ"/>
                <a:cs typeface="メイリオ"/>
              </a:rPr>
              <a:t>JCE7</a:t>
            </a:r>
            <a:r>
              <a:rPr lang="ja-JP" altLang="en-US" sz="2000" dirty="0">
                <a:latin typeface="メイリオ"/>
                <a:cs typeface="メイリオ"/>
              </a:rPr>
              <a:t>についてのお知らせが定期的にメールで届きます</a:t>
            </a:r>
            <a:r>
              <a:rPr lang="ja-JP" altLang="en-US" sz="2000" dirty="0" smtClean="0">
                <a:latin typeface="メイリオ"/>
                <a:cs typeface="メイリオ"/>
              </a:rPr>
              <a:t>。</a:t>
            </a:r>
            <a:endParaRPr lang="ja-JP" altLang="en-US" sz="2000" dirty="0">
              <a:latin typeface="メイリオ"/>
              <a:cs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409" y="1250755"/>
            <a:ext cx="1737687" cy="17376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721" y="1250755"/>
            <a:ext cx="3128051" cy="25782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260343" y="2045588"/>
            <a:ext cx="623313" cy="7322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42714" y="4687249"/>
            <a:ext cx="8244086" cy="1907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1433513">
              <a:lnSpc>
                <a:spcPct val="120000"/>
              </a:lnSpc>
            </a:pPr>
            <a:r>
              <a:rPr lang="ja-JP" altLang="en-US" sz="2000" dirty="0" smtClean="0">
                <a:latin typeface="メイリオ"/>
                <a:cs typeface="メイリオ"/>
              </a:rPr>
              <a:t>ご質問</a:t>
            </a:r>
            <a:r>
              <a:rPr lang="ja-JP" altLang="en-US" sz="2000" dirty="0">
                <a:latin typeface="メイリオ"/>
                <a:cs typeface="メイリオ"/>
              </a:rPr>
              <a:t>、お問い合わせは、</a:t>
            </a:r>
            <a:endParaRPr lang="en-US" altLang="ja-JP" sz="2000" b="1" dirty="0">
              <a:latin typeface="メイリオ"/>
              <a:cs typeface="メイリオ"/>
            </a:endParaRPr>
          </a:p>
          <a:p>
            <a:pPr marL="1433513">
              <a:lnSpc>
                <a:spcPct val="120000"/>
              </a:lnSpc>
            </a:pPr>
            <a:r>
              <a:rPr lang="en-US" altLang="ja-JP" sz="2000" b="1" dirty="0">
                <a:latin typeface="メイリオ"/>
                <a:cs typeface="メイリオ"/>
              </a:rPr>
              <a:t>JCE</a:t>
            </a:r>
            <a:r>
              <a:rPr lang="ja-JP" altLang="en-US" sz="2000" b="1" dirty="0">
                <a:latin typeface="メイリオ"/>
                <a:cs typeface="メイリオ"/>
              </a:rPr>
              <a:t>７開催地委員会</a:t>
            </a:r>
            <a:r>
              <a:rPr lang="ja-JP" altLang="en-US" sz="2000" dirty="0">
                <a:latin typeface="メイリオ"/>
                <a:cs typeface="メイリオ"/>
              </a:rPr>
              <a:t>　</a:t>
            </a:r>
            <a:r>
              <a:rPr lang="en-US" altLang="en-US" sz="20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b="1" dirty="0">
                <a:latin typeface="メイリオ"/>
                <a:cs typeface="メイリオ"/>
              </a:rPr>
              <a:t>jce7kaisaichi@gmail.com</a:t>
            </a:r>
            <a:r>
              <a:rPr lang="en-US" altLang="ja-JP" sz="2000" dirty="0">
                <a:latin typeface="メイリオ"/>
                <a:cs typeface="メイリオ"/>
              </a:rPr>
              <a:t> </a:t>
            </a:r>
            <a:r>
              <a:rPr lang="ja-JP" altLang="en-US" sz="2000" dirty="0">
                <a:latin typeface="メイリオ"/>
                <a:cs typeface="メイリオ"/>
              </a:rPr>
              <a:t> </a:t>
            </a:r>
            <a:r>
              <a:rPr lang="en-US" altLang="ja-JP" sz="2000" dirty="0">
                <a:latin typeface="メイリオ"/>
                <a:cs typeface="メイリオ"/>
              </a:rPr>
              <a:t/>
            </a:r>
            <a:br>
              <a:rPr lang="en-US" altLang="ja-JP" sz="2000" dirty="0">
                <a:latin typeface="メイリオ"/>
                <a:cs typeface="メイリオ"/>
              </a:rPr>
            </a:br>
            <a:r>
              <a:rPr lang="ja-JP" altLang="en-US" sz="2000" dirty="0" smtClean="0">
                <a:latin typeface="メイリオ"/>
                <a:cs typeface="メイリオ"/>
              </a:rPr>
              <a:t>　　　　　　　　　　　　　まで</a:t>
            </a:r>
            <a:r>
              <a:rPr lang="ja-JP" altLang="en-US" sz="2000" dirty="0">
                <a:latin typeface="メイリオ"/>
                <a:cs typeface="メイリオ"/>
              </a:rPr>
              <a:t>お願いいたします。</a:t>
            </a:r>
            <a:endParaRPr lang="en-US" altLang="ja-JP" sz="2000" dirty="0">
              <a:latin typeface="メイリオ"/>
              <a:cs typeface="メイリオ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 smtClean="0"/>
              <a:t>　</a:t>
            </a:r>
            <a:r>
              <a:rPr lang="en-US" altLang="ja-JP" sz="1600" dirty="0" smtClean="0"/>
              <a:t>※</a:t>
            </a:r>
            <a:r>
              <a:rPr lang="ja-JP" altLang="en-US" sz="1600" dirty="0"/>
              <a:t>お返事に多少お時間をいただくことがございます。ご理解お願い申し上げます。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9" y="5008062"/>
            <a:ext cx="1054718" cy="8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JCE</a:t>
            </a:r>
            <a:r>
              <a:rPr kumimoji="1" lang="ja-JP" altLang="en-US" dirty="0" smtClean="0"/>
              <a:t>への献金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79384"/>
            <a:ext cx="8229600" cy="1093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献金はこちらの口座をご利用</a:t>
            </a:r>
            <a:r>
              <a:rPr lang="ja-JP" altLang="en-US" sz="2400" dirty="0" smtClean="0"/>
              <a:t>ください</a:t>
            </a:r>
            <a:endParaRPr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944820" y="1916061"/>
            <a:ext cx="2863244" cy="19951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400" b="1" dirty="0" smtClean="0"/>
              <a:t>ゆうちょ銀行口座</a:t>
            </a:r>
            <a:endParaRPr kumimoji="1" lang="en-US" altLang="ja-JP" b="1" dirty="0" smtClean="0"/>
          </a:p>
          <a:p>
            <a:pPr algn="ctr">
              <a:lnSpc>
                <a:spcPct val="130000"/>
              </a:lnSpc>
            </a:pPr>
            <a:r>
              <a:rPr kumimoji="1" lang="ja-JP" altLang="en-US" dirty="0" smtClean="0"/>
              <a:t>からの</a:t>
            </a:r>
            <a:r>
              <a:rPr lang="ja-JP" altLang="en-US" dirty="0" smtClean="0"/>
              <a:t>ご送金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45316" y="1916061"/>
            <a:ext cx="4492003" cy="1995139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ja-JP" altLang="en-US" sz="2000" b="1" dirty="0" smtClean="0"/>
              <a:t>記号</a:t>
            </a:r>
            <a:r>
              <a:rPr lang="en-US" altLang="ja-JP" sz="2000" b="1" dirty="0" smtClean="0"/>
              <a:t>	</a:t>
            </a:r>
            <a:r>
              <a:rPr lang="ja-JP" altLang="en-US" sz="2000" b="1" dirty="0" smtClean="0"/>
              <a:t>１１３５０　</a:t>
            </a:r>
            <a:endParaRPr lang="en-US" altLang="ja-JP" sz="2000" b="1" dirty="0" smtClean="0"/>
          </a:p>
          <a:p>
            <a:pPr>
              <a:lnSpc>
                <a:spcPct val="140000"/>
              </a:lnSpc>
            </a:pPr>
            <a:r>
              <a:rPr lang="ja-JP" altLang="en-US" sz="2000" b="1" dirty="0" smtClean="0"/>
              <a:t>番号</a:t>
            </a:r>
            <a:r>
              <a:rPr lang="en-US" altLang="ja-JP" sz="2000" b="1" dirty="0" smtClean="0"/>
              <a:t>	</a:t>
            </a:r>
            <a:r>
              <a:rPr lang="ja-JP" altLang="en-US" sz="2000" b="1" dirty="0" smtClean="0"/>
              <a:t>２２９３９７７１</a:t>
            </a:r>
            <a:endParaRPr lang="en-US" altLang="ja-JP" sz="2000" b="1" dirty="0" smtClean="0"/>
          </a:p>
          <a:p>
            <a:pPr>
              <a:lnSpc>
                <a:spcPct val="140000"/>
              </a:lnSpc>
            </a:pPr>
            <a:r>
              <a:rPr lang="ja-JP" altLang="en-US" sz="1600" b="1" dirty="0"/>
              <a:t>ニホンデンドウカイギカイサイチイインカイ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44820" y="4040225"/>
            <a:ext cx="2863244" cy="19951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2400" b="1" dirty="0" smtClean="0"/>
              <a:t>他</a:t>
            </a:r>
            <a:r>
              <a:rPr lang="ja-JP" altLang="en-US" sz="2400" b="1" dirty="0"/>
              <a:t>銀行</a:t>
            </a:r>
            <a:r>
              <a:rPr lang="ja-JP" altLang="en-US" sz="2400" b="1" dirty="0" smtClean="0"/>
              <a:t>口座</a:t>
            </a:r>
            <a:endParaRPr lang="en-US" altLang="ja-JP" sz="2400" b="1" dirty="0" smtClean="0"/>
          </a:p>
          <a:p>
            <a:pPr algn="ctr">
              <a:lnSpc>
                <a:spcPct val="130000"/>
              </a:lnSpc>
            </a:pPr>
            <a:r>
              <a:rPr lang="ja-JP" altLang="en-US" dirty="0" smtClean="0"/>
              <a:t>から</a:t>
            </a:r>
            <a:r>
              <a:rPr lang="ja-JP" altLang="en-US" dirty="0"/>
              <a:t>の</a:t>
            </a:r>
            <a:r>
              <a:rPr lang="ja-JP" altLang="en-US" dirty="0" smtClean="0"/>
              <a:t>お振込み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945318" y="4060308"/>
            <a:ext cx="4492002" cy="1968885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2000" b="1" dirty="0" smtClean="0"/>
              <a:t>ゆうちょ銀行　</a:t>
            </a:r>
            <a:endParaRPr lang="en-US" altLang="ja-JP" sz="2000" b="1" dirty="0" smtClean="0"/>
          </a:p>
          <a:p>
            <a:pPr>
              <a:lnSpc>
                <a:spcPct val="120000"/>
              </a:lnSpc>
            </a:pPr>
            <a:r>
              <a:rPr lang="ja-JP" altLang="en-US" sz="2000" b="1" dirty="0" smtClean="0"/>
              <a:t>一三八</a:t>
            </a:r>
            <a:r>
              <a:rPr lang="ja-JP" altLang="en-US" sz="1400" b="1" dirty="0" smtClean="0"/>
              <a:t>（イチサンハチ）</a:t>
            </a:r>
            <a:r>
              <a:rPr lang="ja-JP" altLang="en-US" sz="2000" b="1" dirty="0" smtClean="0"/>
              <a:t>店</a:t>
            </a:r>
            <a:endParaRPr lang="en-US" altLang="ja-JP" sz="2000" b="1" dirty="0" smtClean="0"/>
          </a:p>
          <a:p>
            <a:pPr>
              <a:lnSpc>
                <a:spcPct val="120000"/>
              </a:lnSpc>
            </a:pPr>
            <a:r>
              <a:rPr lang="ja-JP" altLang="en-US" sz="2000" b="1" dirty="0" smtClean="0"/>
              <a:t>普通</a:t>
            </a:r>
            <a:r>
              <a:rPr lang="ja-JP" altLang="ja-JP" sz="2000" b="1" dirty="0"/>
              <a:t>　</a:t>
            </a:r>
            <a:r>
              <a:rPr lang="ja-JP" altLang="en-US" sz="2000" b="1" dirty="0" smtClean="0"/>
              <a:t>２２９３９７７</a:t>
            </a:r>
            <a:endParaRPr lang="en-US" altLang="ja-JP" sz="2000" b="1" dirty="0" smtClean="0"/>
          </a:p>
          <a:p>
            <a:pPr>
              <a:lnSpc>
                <a:spcPct val="120000"/>
              </a:lnSpc>
            </a:pPr>
            <a:r>
              <a:rPr lang="ja-JP" altLang="en-US" sz="1600" b="1" dirty="0"/>
              <a:t>ニホンデンドウカイギカイサイチイインカイ</a:t>
            </a:r>
          </a:p>
        </p:txBody>
      </p:sp>
    </p:spTree>
    <p:extLst>
      <p:ext uri="{BB962C8B-B14F-4D97-AF65-F5344CB8AC3E}">
        <p14:creationId xmlns:p14="http://schemas.microsoft.com/office/powerpoint/2010/main" val="35908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68193" y="5332914"/>
            <a:ext cx="7782705" cy="11393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marL="2417763" indent="-268288" defTabSz="2060575"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ja-JP" altLang="en-US" dirty="0" smtClean="0"/>
              <a:t>開催地委員会が、東海地域の宣教協力のために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JCE7 </a:t>
            </a:r>
            <a:r>
              <a:rPr lang="ja-JP" altLang="en-US" dirty="0" smtClean="0"/>
              <a:t>の準備を行うことができるように。 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8270">
            <a:off x="316678" y="4918971"/>
            <a:ext cx="2053832" cy="20377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お祈りください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0141" y="1160872"/>
            <a:ext cx="7965838" cy="379638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ja-JP" altLang="en-US" sz="2000" dirty="0" smtClean="0"/>
              <a:t>日本</a:t>
            </a:r>
            <a:r>
              <a:rPr lang="ja-JP" altLang="en-US" sz="2000" dirty="0"/>
              <a:t>のクリスチャンが祖国の救いのため</a:t>
            </a:r>
            <a:r>
              <a:rPr lang="ja-JP" altLang="en-US" sz="2000" dirty="0" smtClean="0"/>
              <a:t>に心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合わせて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祈る</a:t>
            </a:r>
            <a:r>
              <a:rPr lang="ja-JP" altLang="en-US" sz="2000" dirty="0"/>
              <a:t>ことができるように。</a:t>
            </a:r>
          </a:p>
          <a:p>
            <a:pPr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ja-JP" altLang="en-US" sz="2000" dirty="0"/>
              <a:t>日本の教会</a:t>
            </a:r>
            <a:r>
              <a:rPr lang="en-US" altLang="ja-JP" sz="2000" dirty="0"/>
              <a:t>/</a:t>
            </a:r>
            <a:r>
              <a:rPr lang="ja-JP" altLang="en-US" sz="2000" dirty="0"/>
              <a:t>教団</a:t>
            </a:r>
            <a:r>
              <a:rPr lang="en-US" altLang="ja-JP" sz="2000" dirty="0"/>
              <a:t>/</a:t>
            </a:r>
            <a:r>
              <a:rPr lang="ja-JP" altLang="en-US" sz="2000" dirty="0"/>
              <a:t>諸団体が、福音宣教のため</a:t>
            </a:r>
            <a:r>
              <a:rPr lang="ja-JP" altLang="en-US" sz="2000" dirty="0" smtClean="0"/>
              <a:t>に具体的に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一致</a:t>
            </a:r>
            <a:r>
              <a:rPr lang="ja-JP" altLang="en-US" sz="2000" dirty="0"/>
              <a:t>協力できるように。 </a:t>
            </a:r>
          </a:p>
          <a:p>
            <a:pPr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ja-JP" altLang="en-US" sz="2000" dirty="0"/>
              <a:t>そのために </a:t>
            </a:r>
            <a:r>
              <a:rPr lang="en-US" altLang="ja-JP" sz="2000" dirty="0"/>
              <a:t>JCE7 </a:t>
            </a:r>
            <a:r>
              <a:rPr lang="ja-JP" altLang="en-US" sz="2000" dirty="0"/>
              <a:t>とその準備が用いられるように。</a:t>
            </a:r>
          </a:p>
          <a:p>
            <a:pPr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en-US" altLang="ja-JP" sz="2000" dirty="0"/>
              <a:t>JCE7 </a:t>
            </a:r>
            <a:r>
              <a:rPr lang="ja-JP" altLang="en-US" sz="2000" dirty="0"/>
              <a:t>の準備にあたる者たち</a:t>
            </a:r>
            <a:r>
              <a:rPr lang="ja-JP" altLang="en-US" sz="2000" dirty="0" smtClean="0"/>
              <a:t>がひとつの</a:t>
            </a:r>
            <a:r>
              <a:rPr lang="ja-JP" altLang="en-US" sz="2000" dirty="0"/>
              <a:t>チーム</a:t>
            </a:r>
            <a:r>
              <a:rPr lang="ja-JP" altLang="en-US" sz="2000" dirty="0" smtClean="0"/>
              <a:t>として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用いられる</a:t>
            </a:r>
            <a:r>
              <a:rPr lang="ja-JP" altLang="en-US" sz="2000" dirty="0"/>
              <a:t>ように。 </a:t>
            </a:r>
            <a:endParaRPr lang="en-US" altLang="ja-JP" sz="2000" dirty="0" smtClean="0"/>
          </a:p>
          <a:p>
            <a:pPr>
              <a:lnSpc>
                <a:spcPct val="140000"/>
              </a:lnSpc>
              <a:buClr>
                <a:schemeClr val="accent3"/>
              </a:buClr>
              <a:buFont typeface="Wingdings" charset="2"/>
              <a:buChar char="l"/>
            </a:pPr>
            <a:r>
              <a:rPr lang="ja-JP" altLang="en-US" sz="2000" dirty="0" smtClean="0"/>
              <a:t>東海</a:t>
            </a:r>
            <a:r>
              <a:rPr lang="ja-JP" altLang="en-US" sz="2000" dirty="0"/>
              <a:t>地域の諸教会が祝されるように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17" y="5551435"/>
            <a:ext cx="1338828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</a:rPr>
              <a:t>開催地委員</a:t>
            </a:r>
            <a:endParaRPr kumimoji="1" lang="en-US" altLang="ja-JP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</a:rPr>
              <a:t>より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8603" y="5332914"/>
            <a:ext cx="7782705" cy="1139367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txBody>
          <a:bodyPr wrap="square" anchor="ctr" anchorCtr="0">
            <a:noAutofit/>
          </a:bodyPr>
          <a:lstStyle/>
          <a:p>
            <a:pPr marL="2149475" defTabSz="2060575">
              <a:lnSpc>
                <a:spcPct val="140000"/>
              </a:lnSpc>
              <a:buClr>
                <a:schemeClr val="accent3"/>
              </a:buClr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82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東海宣言</a:t>
            </a:r>
            <a:r>
              <a:rPr kumimoji="1" lang="ja-JP" altLang="en-US" baseline="30000" dirty="0" smtClean="0"/>
              <a:t>（仮称）</a:t>
            </a:r>
            <a:r>
              <a:rPr kumimoji="1" lang="ja-JP" altLang="en-US" dirty="0" smtClean="0"/>
              <a:t>作成アンケートのお願い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1879"/>
            <a:ext cx="8229600" cy="2453359"/>
          </a:xfrm>
          <a:ln>
            <a:noFill/>
          </a:ln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en-US" altLang="ja-JP" sz="2000" dirty="0" smtClean="0">
                <a:latin typeface="+mn-ea"/>
              </a:rPr>
              <a:t>JCE7</a:t>
            </a:r>
            <a:r>
              <a:rPr lang="ja-JP" altLang="en-US" sz="2000" dirty="0" smtClean="0">
                <a:latin typeface="+mn-ea"/>
              </a:rPr>
              <a:t>を機会に、皆様で共有された主のみこころを、</a:t>
            </a:r>
            <a:r>
              <a:rPr lang="en-US" altLang="ja-JP" sz="2000" dirty="0" smtClean="0">
                <a:latin typeface="+mn-ea"/>
              </a:rPr>
              <a:t/>
            </a:r>
            <a:br>
              <a:rPr lang="en-US" altLang="ja-JP" sz="2000" dirty="0" smtClean="0">
                <a:latin typeface="+mn-ea"/>
              </a:rPr>
            </a:br>
            <a:r>
              <a:rPr lang="ja-JP" altLang="en-US" sz="2000" dirty="0" smtClean="0">
                <a:latin typeface="+mn-ea"/>
              </a:rPr>
              <a:t>東海宣言</a:t>
            </a:r>
            <a:r>
              <a:rPr lang="ja-JP" altLang="en-US" sz="2000" baseline="30000" dirty="0" smtClean="0">
                <a:latin typeface="+mn-ea"/>
              </a:rPr>
              <a:t>（仮称）</a:t>
            </a:r>
            <a:r>
              <a:rPr lang="ja-JP" altLang="en-US" sz="2000" dirty="0" smtClean="0">
                <a:latin typeface="+mn-ea"/>
              </a:rPr>
              <a:t>として確認し、</a:t>
            </a:r>
            <a:r>
              <a:rPr lang="en-US" altLang="ja-JP" sz="2000" dirty="0" smtClean="0">
                <a:latin typeface="+mn-ea"/>
              </a:rPr>
              <a:t>2023</a:t>
            </a:r>
            <a:r>
              <a:rPr lang="ja-JP" altLang="en-US" sz="2000" dirty="0" smtClean="0">
                <a:latin typeface="+mn-ea"/>
              </a:rPr>
              <a:t>年</a:t>
            </a:r>
            <a:r>
              <a:rPr lang="en-US" altLang="ja-JP" sz="2000" dirty="0" smtClean="0">
                <a:latin typeface="+mn-ea"/>
              </a:rPr>
              <a:t>7</a:t>
            </a:r>
            <a:r>
              <a:rPr lang="ja-JP" altLang="en-US" sz="2000" dirty="0" smtClean="0">
                <a:latin typeface="+mn-ea"/>
              </a:rPr>
              <a:t>月に出版・発表する予定です。</a:t>
            </a:r>
            <a:endParaRPr lang="en-US" altLang="ja-JP" sz="2000" dirty="0" smtClean="0">
              <a:latin typeface="+mn-ea"/>
            </a:endParaRPr>
          </a:p>
          <a:p>
            <a:pPr marL="182563" indent="0">
              <a:buNone/>
            </a:pPr>
            <a:r>
              <a:rPr lang="ja-JP" altLang="en-US" sz="2000" dirty="0" smtClean="0">
                <a:latin typeface="+mn-ea"/>
              </a:rPr>
              <a:t>そこで、皆様の声をアンケートに沿ってお聞かせいただき、</a:t>
            </a:r>
            <a:r>
              <a:rPr lang="en-US" altLang="ja-JP" sz="2000" dirty="0" smtClean="0">
                <a:latin typeface="+mn-ea"/>
              </a:rPr>
              <a:t/>
            </a:r>
            <a:br>
              <a:rPr lang="en-US" altLang="ja-JP" sz="2000" dirty="0" smtClean="0">
                <a:latin typeface="+mn-ea"/>
              </a:rPr>
            </a:br>
            <a:r>
              <a:rPr lang="ja-JP" altLang="en-US" sz="2000" dirty="0" smtClean="0">
                <a:latin typeface="+mn-ea"/>
              </a:rPr>
              <a:t>宣言文作成の助けとさせていただきたいと思います。</a:t>
            </a:r>
            <a:endParaRPr lang="en-US" altLang="ja-JP" sz="2000" dirty="0" smtClean="0">
              <a:latin typeface="+mn-ea"/>
            </a:endParaRPr>
          </a:p>
          <a:p>
            <a:pPr marL="182563" indent="0">
              <a:buNone/>
            </a:pPr>
            <a:r>
              <a:rPr lang="ja-JP" altLang="en-US" sz="2000" dirty="0" smtClean="0">
                <a:latin typeface="+mn-ea"/>
              </a:rPr>
              <a:t>よろしくご協力のほどお願いいたします。</a:t>
            </a:r>
            <a:endParaRPr lang="en-US" altLang="ja-JP" sz="2000" dirty="0" smtClean="0">
              <a:latin typeface="+mn-ea"/>
            </a:endParaRPr>
          </a:p>
          <a:p>
            <a:pPr marL="182563" indent="0">
              <a:buNone/>
            </a:pPr>
            <a:endParaRPr lang="en-US" altLang="ja-JP" sz="2000" dirty="0" smtClean="0">
              <a:latin typeface="+mn-ea"/>
            </a:endParaRPr>
          </a:p>
          <a:p>
            <a:pPr marL="182563" indent="0">
              <a:buNone/>
            </a:pPr>
            <a:endParaRPr kumimoji="1" lang="ja-JP" altLang="en-US" sz="20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200" y="3805239"/>
            <a:ext cx="8229600" cy="278412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ct val="130000"/>
              </a:lnSpc>
            </a:pPr>
            <a:r>
              <a:rPr lang="ja-JP" altLang="en-US" sz="2000" b="1" dirty="0" smtClean="0"/>
              <a:t>こちらの</a:t>
            </a:r>
            <a:r>
              <a:rPr lang="en-US" altLang="ja-JP" sz="2000" b="1" dirty="0" smtClean="0"/>
              <a:t>Google</a:t>
            </a:r>
            <a:r>
              <a:rPr lang="ja-JP" altLang="en-US" sz="2000" b="1" dirty="0" smtClean="0"/>
              <a:t>フォームから入力してください</a:t>
            </a:r>
            <a:endParaRPr lang="en-US" altLang="ja-JP" sz="2000" b="1" dirty="0" smtClean="0"/>
          </a:p>
          <a:p>
            <a:pPr marL="182563">
              <a:lnSpc>
                <a:spcPct val="130000"/>
              </a:lnSpc>
            </a:pPr>
            <a:r>
              <a:rPr lang="en-US" altLang="ja-JP" sz="2000" b="1" dirty="0"/>
              <a:t>https://</a:t>
            </a:r>
            <a:r>
              <a:rPr lang="en-US" altLang="ja-JP" sz="2000" b="1" dirty="0" err="1"/>
              <a:t>forms.gle</a:t>
            </a:r>
            <a:r>
              <a:rPr lang="en-US" altLang="ja-JP" sz="2000" b="1" dirty="0"/>
              <a:t>/7FA2e5StvdVkLoiP9 </a:t>
            </a:r>
          </a:p>
          <a:p>
            <a:pPr marL="182563">
              <a:lnSpc>
                <a:spcPct val="130000"/>
              </a:lnSpc>
            </a:pPr>
            <a:endParaRPr lang="en-US" altLang="ja-JP" sz="2000" b="1" dirty="0"/>
          </a:p>
          <a:p>
            <a:pPr marL="182563">
              <a:lnSpc>
                <a:spcPct val="130000"/>
              </a:lnSpc>
            </a:pPr>
            <a:r>
              <a:rPr lang="ja-JP" altLang="en-US" sz="2800" b="1" dirty="0" smtClean="0"/>
              <a:t>　　　　　　　　　　　</a:t>
            </a:r>
            <a:endParaRPr lang="en-US" altLang="ja-JP" sz="2000" b="1" u="sng" dirty="0" smtClean="0">
              <a:solidFill>
                <a:srgbClr val="008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76" y="4865362"/>
            <a:ext cx="1527854" cy="152785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7178" y="5273935"/>
            <a:ext cx="5404043" cy="1119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400" dirty="0" smtClean="0">
                <a:solidFill>
                  <a:srgbClr val="008000"/>
                </a:solidFill>
                <a:latin typeface="+mn-ea"/>
              </a:rPr>
              <a:t>Q1	2030</a:t>
            </a:r>
            <a:r>
              <a:rPr kumimoji="1" lang="ja-JP" altLang="en-US" sz="1400" dirty="0" smtClean="0">
                <a:solidFill>
                  <a:srgbClr val="008000"/>
                </a:solidFill>
                <a:latin typeface="+mn-ea"/>
              </a:rPr>
              <a:t>年、私たちの宣教の働きはどのようになって欲しいか</a:t>
            </a:r>
            <a:endParaRPr lang="en-US" altLang="ja-JP" sz="1400" dirty="0">
              <a:solidFill>
                <a:srgbClr val="008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400" dirty="0" smtClean="0">
                <a:solidFill>
                  <a:srgbClr val="008000"/>
                </a:solidFill>
                <a:latin typeface="+mn-ea"/>
              </a:rPr>
              <a:t>Q2	</a:t>
            </a:r>
            <a:r>
              <a:rPr kumimoji="1" lang="ja-JP" altLang="en-US" sz="1400" dirty="0" smtClean="0">
                <a:solidFill>
                  <a:srgbClr val="008000"/>
                </a:solidFill>
                <a:latin typeface="+mn-ea"/>
              </a:rPr>
              <a:t>そのために何を大事にするべきか</a:t>
            </a:r>
            <a:endParaRPr kumimoji="1" lang="en-US" altLang="ja-JP" sz="1400" dirty="0" smtClean="0">
              <a:solidFill>
                <a:srgbClr val="008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solidFill>
                  <a:srgbClr val="008000"/>
                </a:solidFill>
                <a:latin typeface="+mn-ea"/>
              </a:rPr>
              <a:t>Q3	</a:t>
            </a:r>
            <a:r>
              <a:rPr lang="ja-JP" altLang="en-US" sz="1400" dirty="0" smtClean="0">
                <a:solidFill>
                  <a:srgbClr val="008000"/>
                </a:solidFill>
                <a:latin typeface="+mn-ea"/>
              </a:rPr>
              <a:t>そのために何を終わらせたらよいのか</a:t>
            </a:r>
            <a:endParaRPr lang="en-US" altLang="ja-JP" sz="1400" dirty="0" smtClean="0">
              <a:solidFill>
                <a:srgbClr val="008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1400" dirty="0" smtClean="0">
                <a:solidFill>
                  <a:srgbClr val="008000"/>
                </a:solidFill>
                <a:latin typeface="+mn-ea"/>
              </a:rPr>
              <a:t>Q4	</a:t>
            </a:r>
            <a:r>
              <a:rPr kumimoji="1" lang="ja-JP" altLang="en-US" sz="1400" dirty="0" smtClean="0">
                <a:solidFill>
                  <a:srgbClr val="008000"/>
                </a:solidFill>
                <a:latin typeface="+mn-ea"/>
              </a:rPr>
              <a:t>そのために何を始めたらよいのか</a:t>
            </a:r>
            <a:endParaRPr kumimoji="1" lang="ja-JP" altLang="en-US" sz="1400" dirty="0">
              <a:solidFill>
                <a:srgbClr val="008000"/>
              </a:solidFill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66125" y="3417684"/>
            <a:ext cx="3169081" cy="11350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75930" y="3587840"/>
            <a:ext cx="2749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6600"/>
                </a:solidFill>
              </a:rPr>
              <a:t>３月３１日</a:t>
            </a:r>
            <a:r>
              <a:rPr lang="ja-JP" altLang="en-US" sz="2000" b="1" dirty="0" smtClean="0">
                <a:solidFill>
                  <a:srgbClr val="FF6600"/>
                </a:solidFill>
              </a:rPr>
              <a:t>まで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9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CE7オープニング0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87003"/>
            <a:ext cx="9144001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JCE</a:t>
            </a:r>
            <a:r>
              <a:rPr kumimoji="1" lang="ja-JP" altLang="en-US" dirty="0" smtClean="0"/>
              <a:t>（日本伝道会議）とは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79383"/>
            <a:ext cx="7753739" cy="3755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この時代、この国・この地に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キリスト者</a:t>
            </a:r>
            <a:r>
              <a:rPr lang="ja-JP" altLang="en-US" sz="2000" dirty="0"/>
              <a:t>とされて</a:t>
            </a:r>
            <a:r>
              <a:rPr lang="ja-JP" altLang="en-US" sz="2000" dirty="0" smtClean="0"/>
              <a:t>いる特権</a:t>
            </a:r>
            <a:r>
              <a:rPr lang="ja-JP" altLang="en-US" sz="2000" dirty="0"/>
              <a:t>と責任を深く覚え</a:t>
            </a:r>
            <a:r>
              <a:rPr lang="ja-JP" altLang="en-US" sz="2000" dirty="0" smtClean="0"/>
              <a:t>、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主の期待しておられる伝道・証詞の使命に応えるべく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b="1" dirty="0" smtClean="0">
                <a:solidFill>
                  <a:srgbClr val="9BBB59"/>
                </a:solidFill>
              </a:rPr>
              <a:t>共通</a:t>
            </a:r>
            <a:r>
              <a:rPr lang="ja-JP" altLang="en-US" sz="2000" b="1" dirty="0">
                <a:solidFill>
                  <a:srgbClr val="9BBB59"/>
                </a:solidFill>
              </a:rPr>
              <a:t>の基盤</a:t>
            </a:r>
            <a:r>
              <a:rPr lang="ja-JP" altLang="en-US" sz="2000" dirty="0"/>
              <a:t>に立つ教会と団体に関わる者たちが</a:t>
            </a:r>
            <a:r>
              <a:rPr lang="ja-JP" altLang="en-US" sz="2000" dirty="0" smtClean="0"/>
              <a:t>、</a:t>
            </a:r>
            <a:endParaRPr lang="ja-JP" altLang="en-US" sz="2000" dirty="0"/>
          </a:p>
          <a:p>
            <a:pPr marL="0" indent="0">
              <a:buNone/>
            </a:pPr>
            <a:r>
              <a:rPr lang="ja-JP" altLang="en-US" sz="2400" b="1" dirty="0"/>
              <a:t>教団・教派的な相違を超え、</a:t>
            </a:r>
          </a:p>
          <a:p>
            <a:pPr marL="0" indent="0">
              <a:buNone/>
            </a:pPr>
            <a:r>
              <a:rPr lang="ja-JP" altLang="en-US" sz="2400" b="1" dirty="0"/>
              <a:t>互いに祈り、交わり、学び</a:t>
            </a:r>
            <a:r>
              <a:rPr lang="ja-JP" altLang="en-US" sz="2400" b="1" dirty="0" smtClean="0"/>
              <a:t>、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 smtClean="0"/>
              <a:t>とも</a:t>
            </a:r>
            <a:r>
              <a:rPr lang="ja-JP" altLang="en-US" sz="2400" b="1" dirty="0"/>
              <a:t>に主に聴く集い</a:t>
            </a:r>
            <a:r>
              <a:rPr lang="ja-JP" altLang="en-US" sz="2000" dirty="0"/>
              <a:t>です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63685" y="5180053"/>
            <a:ext cx="7903355" cy="1437047"/>
          </a:xfrm>
          <a:prstGeom prst="rect">
            <a:avLst/>
          </a:prstGeom>
          <a:solidFill>
            <a:srgbClr val="EBF1DE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1800" dirty="0" smtClean="0"/>
              <a:t>「聖書が、唯一の神の真正なことばで、私たちの生活の全き基準である」</a:t>
            </a:r>
            <a:endParaRPr lang="en-US" altLang="ja-JP" sz="1800" dirty="0" smtClean="0"/>
          </a:p>
          <a:p>
            <a:pPr marL="0" indent="0">
              <a:buFont typeface="Arial"/>
              <a:buNone/>
            </a:pPr>
            <a:r>
              <a:rPr lang="ja-JP" altLang="en-US" sz="1800" dirty="0" smtClean="0"/>
              <a:t>　　　　　　　　　　　　　　　　　　　　　　　という福音的信仰と、</a:t>
            </a:r>
          </a:p>
          <a:p>
            <a:pPr marL="0" indent="0">
              <a:buFont typeface="Arial"/>
              <a:buNone/>
            </a:pPr>
            <a:r>
              <a:rPr lang="ja-JP" altLang="en-US" sz="1800" dirty="0" smtClean="0"/>
              <a:t>「その立場に立つ教会を、互いに尊敬をもって認め合う」</a:t>
            </a:r>
            <a:r>
              <a:rPr lang="ja-JP" altLang="ja-JP" sz="1800" dirty="0"/>
              <a:t>　</a:t>
            </a:r>
            <a:r>
              <a:rPr lang="ja-JP" altLang="en-US" sz="1800" dirty="0" smtClean="0"/>
              <a:t>ことです。</a:t>
            </a:r>
            <a:endParaRPr lang="ja-JP" altLang="en-US" sz="1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93455" y="4534140"/>
            <a:ext cx="2381225" cy="7487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802951" y="4516794"/>
            <a:ext cx="2031325" cy="48474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accent3"/>
                </a:solidFill>
              </a:rPr>
              <a:t>共通の基盤</a:t>
            </a:r>
            <a:r>
              <a:rPr lang="ja-JP" altLang="en-US" dirty="0" smtClean="0"/>
              <a:t>とは</a:t>
            </a:r>
            <a:r>
              <a:rPr lang="en-US" altLang="ja-JP" dirty="0" smtClean="0"/>
              <a:t>…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5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email">
            <a:lum bright="70000" contrast="-70000"/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JCE</a:t>
            </a:r>
            <a:r>
              <a:rPr lang="ja-JP" altLang="en-US" dirty="0" smtClean="0"/>
              <a:t>のこれまで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72045" y="1179384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第１回</a:t>
            </a:r>
            <a:endParaRPr kumimoji="1"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202626" y="1184150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en-US" altLang="ja-JP" sz="2000" b="1" dirty="0" smtClean="0"/>
              <a:t>1974</a:t>
            </a:r>
            <a:r>
              <a:rPr lang="ja-JP" altLang="en-US" sz="2000" b="1" dirty="0" smtClean="0"/>
              <a:t>年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京　都</a:t>
            </a:r>
            <a:endParaRPr lang="ja-JP" altLang="en-US" sz="2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758007" y="2087977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第２回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58007" y="2996570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第３回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772045" y="3905163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第４回</a:t>
            </a:r>
            <a:endParaRPr kumimoji="1" lang="ja-JP" altLang="en-US" sz="20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772045" y="4813756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第５回</a:t>
            </a:r>
            <a:endParaRPr kumimoji="1" lang="ja-JP" altLang="en-US" sz="20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758007" y="5722349"/>
            <a:ext cx="1311327" cy="758958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 smtClean="0"/>
              <a:t>第６回</a:t>
            </a:r>
            <a:endParaRPr kumimoji="1" lang="ja-JP" altLang="en-US" sz="2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3680019" y="1179385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キリストにある一致と交わり・</a:t>
            </a:r>
            <a:endParaRPr lang="en-US" altLang="ja-JP" sz="2000" dirty="0" smtClean="0"/>
          </a:p>
          <a:p>
            <a:r>
              <a:rPr lang="ja-JP" altLang="en-US" sz="2000" dirty="0" smtClean="0"/>
              <a:t>相互理解の強化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202626" y="2092743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en-US" altLang="ja-JP" sz="2000" b="1" dirty="0" smtClean="0"/>
              <a:t>1982</a:t>
            </a:r>
            <a:r>
              <a:rPr lang="ja-JP" altLang="en-US" sz="2000" b="1" dirty="0" smtClean="0"/>
              <a:t>年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京　都</a:t>
            </a:r>
            <a:endParaRPr lang="ja-JP" altLang="en-US" sz="20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3680019" y="2087978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教会による宣教の確認と強調</a:t>
            </a:r>
            <a:endParaRPr lang="en-US" altLang="ja-JP" sz="20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2202627" y="3001336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en-US" altLang="ja-JP" sz="2000" b="1" dirty="0" smtClean="0"/>
              <a:t>1991</a:t>
            </a:r>
            <a:r>
              <a:rPr lang="ja-JP" altLang="en-US" sz="2000" b="1" dirty="0" smtClean="0"/>
              <a:t>年</a:t>
            </a:r>
          </a:p>
          <a:p>
            <a:pPr algn="ctr"/>
            <a:r>
              <a:rPr lang="ja-JP" altLang="en-US" sz="2000" b="1" dirty="0" smtClean="0"/>
              <a:t>塩　原</a:t>
            </a:r>
            <a:endParaRPr lang="en-US" altLang="ja-JP" sz="2000" b="1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3680020" y="2996571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宣教の視点を、日本からアジア、</a:t>
            </a:r>
            <a:endParaRPr lang="en-US" altLang="ja-JP" sz="2000" dirty="0" smtClean="0"/>
          </a:p>
          <a:p>
            <a:r>
              <a:rPr lang="ja-JP" altLang="en-US" sz="2000" dirty="0" smtClean="0"/>
              <a:t>そして世界に</a:t>
            </a:r>
            <a:endParaRPr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202626" y="3931763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en-US" altLang="ja-JP" sz="2000" b="1" dirty="0" smtClean="0"/>
              <a:t>2000</a:t>
            </a:r>
            <a:r>
              <a:rPr lang="ja-JP" altLang="en-US" sz="2000" b="1" dirty="0" smtClean="0"/>
              <a:t>年</a:t>
            </a:r>
          </a:p>
          <a:p>
            <a:pPr algn="ctr"/>
            <a:r>
              <a:rPr lang="ja-JP" altLang="en-US" sz="2000" b="1" dirty="0" smtClean="0"/>
              <a:t>沖　縄</a:t>
            </a:r>
            <a:endParaRPr lang="en-US" altLang="ja-JP" sz="2000" b="1" dirty="0" smtClean="0"/>
          </a:p>
        </p:txBody>
      </p:sp>
      <p:sp>
        <p:nvSpPr>
          <p:cNvPr id="19" name="正方形/長方形 18"/>
          <p:cNvSpPr/>
          <p:nvPr/>
        </p:nvSpPr>
        <p:spPr>
          <a:xfrm>
            <a:off x="3680019" y="3926998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そして</a:t>
            </a:r>
            <a:r>
              <a:rPr lang="en-US" altLang="ja-JP" sz="2000" dirty="0" smtClean="0"/>
              <a:t>21 </a:t>
            </a:r>
            <a:r>
              <a:rPr lang="ja-JP" altLang="en-US" sz="2000" dirty="0" smtClean="0"/>
              <a:t>世紀へ</a:t>
            </a:r>
            <a:endParaRPr lang="en-US" altLang="ja-JP" sz="2000" dirty="0" smtClean="0"/>
          </a:p>
          <a:p>
            <a:r>
              <a:rPr lang="ja-JP" altLang="en-US" sz="2000" dirty="0" smtClean="0"/>
              <a:t>和解の福音をともに生きる</a:t>
            </a:r>
            <a:endParaRPr lang="ja-JP" altLang="en-US" sz="2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202626" y="4838356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ja-JP" altLang="ja-JP" sz="2000" b="1" dirty="0"/>
              <a:t>2</a:t>
            </a:r>
            <a:r>
              <a:rPr lang="en-US" altLang="ja-JP" sz="2000" b="1" dirty="0" smtClean="0"/>
              <a:t>009</a:t>
            </a:r>
            <a:r>
              <a:rPr lang="ja-JP" altLang="en-US" sz="2000" b="1" dirty="0" smtClean="0"/>
              <a:t>年</a:t>
            </a:r>
          </a:p>
          <a:p>
            <a:pPr algn="ctr"/>
            <a:r>
              <a:rPr lang="ja-JP" altLang="en-US" sz="2000" b="1" dirty="0" smtClean="0"/>
              <a:t>北海道</a:t>
            </a:r>
            <a:endParaRPr lang="en-US" altLang="ja-JP" sz="2000" b="1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3680019" y="4833591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危機の時代における宣教協力</a:t>
            </a:r>
            <a:endParaRPr lang="en-US" altLang="ja-JP" sz="2000" dirty="0" smtClean="0"/>
          </a:p>
          <a:p>
            <a:r>
              <a:rPr lang="ja-JP" altLang="en-US" sz="2000" dirty="0" smtClean="0"/>
              <a:t>ーもっと広く、もっと深くー</a:t>
            </a:r>
            <a:endParaRPr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202626" y="5744949"/>
            <a:ext cx="1362920" cy="754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3"/>
            </a:solidFill>
          </a:ln>
        </p:spPr>
        <p:txBody>
          <a:bodyPr wrap="square" lIns="108000" anchor="ctr" anchorCtr="0">
            <a:noAutofit/>
          </a:bodyPr>
          <a:lstStyle/>
          <a:p>
            <a:pPr algn="ctr"/>
            <a:r>
              <a:rPr lang="ja-JP" altLang="ja-JP" sz="2000" b="1" dirty="0" smtClean="0"/>
              <a:t>2</a:t>
            </a:r>
            <a:r>
              <a:rPr lang="en-US" altLang="ja-JP" sz="2000" b="1" dirty="0" smtClean="0"/>
              <a:t>016</a:t>
            </a:r>
            <a:r>
              <a:rPr lang="ja-JP" altLang="en-US" sz="2000" b="1" dirty="0" smtClean="0"/>
              <a:t>年</a:t>
            </a:r>
          </a:p>
          <a:p>
            <a:pPr algn="ctr"/>
            <a:r>
              <a:rPr lang="ja-JP" altLang="en-US" sz="2000" b="1" dirty="0" smtClean="0"/>
              <a:t>神　戸</a:t>
            </a:r>
            <a:endParaRPr lang="en-US" altLang="ja-JP" sz="2000" b="1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680019" y="5740184"/>
            <a:ext cx="4397227" cy="758958"/>
          </a:xfrm>
          <a:prstGeom prst="rect">
            <a:avLst/>
          </a:prstGeom>
          <a:ln w="19050" cmpd="sng">
            <a:solidFill>
              <a:schemeClr val="accent3"/>
            </a:solidFill>
          </a:ln>
        </p:spPr>
        <p:txBody>
          <a:bodyPr wrap="square" lIns="288000" anchor="ctr" anchorCtr="0">
            <a:noAutofit/>
          </a:bodyPr>
          <a:lstStyle/>
          <a:p>
            <a:r>
              <a:rPr lang="ja-JP" altLang="en-US" sz="2000" dirty="0" smtClean="0"/>
              <a:t>再生への</a:t>
            </a:r>
            <a:r>
              <a:rPr lang="en-US" altLang="ja-JP" sz="2000" dirty="0" smtClean="0"/>
              <a:t>Re-VISION</a:t>
            </a:r>
          </a:p>
          <a:p>
            <a:r>
              <a:rPr lang="en-US" altLang="ja-JP" sz="2000" dirty="0" smtClean="0"/>
              <a:t>〜</a:t>
            </a:r>
            <a:r>
              <a:rPr lang="ja-JP" altLang="en-US" sz="2000" dirty="0" smtClean="0"/>
              <a:t>福音・世界・可能性</a:t>
            </a:r>
            <a:r>
              <a:rPr lang="en-US" altLang="ja-JP" sz="2000" dirty="0" smtClean="0"/>
              <a:t>〜</a:t>
            </a:r>
          </a:p>
        </p:txBody>
      </p:sp>
    </p:spTree>
    <p:extLst>
      <p:ext uri="{BB962C8B-B14F-4D97-AF65-F5344CB8AC3E}">
        <p14:creationId xmlns:p14="http://schemas.microsoft.com/office/powerpoint/2010/main" val="75959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7000"/>
          </a:blip>
          <a:stretch>
            <a:fillRect/>
          </a:stretch>
        </p:blipFill>
        <p:spPr>
          <a:xfrm>
            <a:off x="0" y="0"/>
            <a:ext cx="990772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JCE7</a:t>
            </a:r>
            <a:r>
              <a:rPr kumimoji="1" lang="ja-JP" altLang="en-US" dirty="0" smtClean="0"/>
              <a:t>のテーマ　</a:t>
            </a:r>
            <a:r>
              <a:rPr lang="ja-JP" altLang="en-US" sz="1800" dirty="0" smtClean="0"/>
              <a:t>［</a:t>
            </a:r>
            <a:r>
              <a:rPr lang="ja-JP" altLang="ja-JP" sz="1800" dirty="0"/>
              <a:t>1</a:t>
            </a:r>
            <a:r>
              <a:rPr lang="en-US" altLang="ja-JP" sz="1800" dirty="0" smtClean="0"/>
              <a:t>/2</a:t>
            </a:r>
            <a:r>
              <a:rPr lang="ja-JP" altLang="en-US" sz="1800" dirty="0" smtClean="0"/>
              <a:t>］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179384"/>
            <a:ext cx="5815199" cy="2218285"/>
          </a:xfrm>
          <a:solidFill>
            <a:srgbClr val="EBF1DE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ja-JP" altLang="en-US" sz="1800" dirty="0" smtClean="0"/>
              <a:t>見よ</a:t>
            </a:r>
            <a:r>
              <a:rPr lang="ja-JP" altLang="en-US" sz="1800" dirty="0"/>
              <a:t>、わたしは新しいことを行う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0" indent="0" algn="ctr">
              <a:buNone/>
            </a:pPr>
            <a:r>
              <a:rPr lang="ja-JP" altLang="en-US" sz="1800" dirty="0" smtClean="0"/>
              <a:t>今</a:t>
            </a:r>
            <a:r>
              <a:rPr lang="ja-JP" altLang="en-US" sz="1800" dirty="0"/>
              <a:t>、それが芽生えている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0" indent="0" algn="ctr">
              <a:buNone/>
            </a:pPr>
            <a:r>
              <a:rPr lang="ja-JP" altLang="en-US" sz="1800" dirty="0" smtClean="0"/>
              <a:t>あなたがた</a:t>
            </a:r>
            <a:r>
              <a:rPr lang="ja-JP" altLang="en-US" sz="1800" dirty="0"/>
              <a:t>は、それを知らないのか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0" indent="0" algn="ctr">
              <a:buNone/>
            </a:pPr>
            <a:r>
              <a:rPr lang="ja-JP" altLang="en-US" sz="1800" dirty="0" smtClean="0"/>
              <a:t>必ず</a:t>
            </a:r>
            <a:r>
              <a:rPr lang="ja-JP" altLang="en-US" sz="1800" dirty="0"/>
              <a:t>、わたしは荒野に道を、荒れ地に川を設ける</a:t>
            </a:r>
            <a:r>
              <a:rPr lang="ja-JP" altLang="en-US" sz="1800" dirty="0" smtClean="0"/>
              <a:t>。</a:t>
            </a:r>
            <a:endParaRPr lang="en-US" altLang="ja-JP" sz="1800" dirty="0"/>
          </a:p>
          <a:p>
            <a:pPr marL="0" indent="0" algn="ctr">
              <a:buNone/>
            </a:pPr>
            <a:r>
              <a:rPr lang="ja-JP" altLang="en-US" sz="1800" dirty="0" smtClean="0">
                <a:solidFill>
                  <a:srgbClr val="9BBB59"/>
                </a:solidFill>
              </a:rPr>
              <a:t>イザヤ書</a:t>
            </a:r>
            <a:r>
              <a:rPr lang="ja-JP" altLang="en-US" sz="1800" dirty="0">
                <a:solidFill>
                  <a:srgbClr val="9BBB59"/>
                </a:solidFill>
              </a:rPr>
              <a:t>　</a:t>
            </a:r>
            <a:r>
              <a:rPr lang="en-US" altLang="ja-JP" sz="1800" dirty="0">
                <a:solidFill>
                  <a:srgbClr val="9BBB59"/>
                </a:solidFill>
              </a:rPr>
              <a:t>43</a:t>
            </a:r>
            <a:r>
              <a:rPr lang="ja-JP" altLang="en-US" sz="1800" dirty="0">
                <a:solidFill>
                  <a:srgbClr val="9BBB59"/>
                </a:solidFill>
              </a:rPr>
              <a:t>章</a:t>
            </a:r>
            <a:r>
              <a:rPr lang="en-US" altLang="ja-JP" sz="1800" dirty="0">
                <a:solidFill>
                  <a:srgbClr val="9BBB59"/>
                </a:solidFill>
              </a:rPr>
              <a:t>19</a:t>
            </a:r>
            <a:r>
              <a:rPr lang="ja-JP" altLang="en-US" sz="1800" dirty="0" smtClean="0">
                <a:solidFill>
                  <a:srgbClr val="9BBB59"/>
                </a:solidFill>
              </a:rPr>
              <a:t>節</a:t>
            </a:r>
            <a:endParaRPr lang="ja-JP" altLang="en-US" sz="1800" dirty="0">
              <a:solidFill>
                <a:srgbClr val="9BBB59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559744" y="3675063"/>
            <a:ext cx="7279457" cy="2886336"/>
          </a:xfrm>
          <a:prstGeom prst="rect">
            <a:avLst/>
          </a:prstGeom>
          <a:solidFill>
            <a:srgbClr val="EBF1DE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その後、私は見た。すると見よ。</a:t>
            </a:r>
            <a:endParaRPr lang="en-US" altLang="ja-JP" sz="1800" dirty="0"/>
          </a:p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すべての国民、部族、民族、言語から、だれも数えきれない</a:t>
            </a:r>
            <a:endParaRPr lang="en-US" altLang="ja-JP" sz="1800" dirty="0" smtClean="0"/>
          </a:p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ほどの大勢の群衆が御座の前と子羊の前に立ち、</a:t>
            </a:r>
            <a:endParaRPr lang="en-US" altLang="ja-JP" sz="1800" dirty="0" smtClean="0"/>
          </a:p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白い衣を身にまとい、手になつめ椰子の枝を持っていた。</a:t>
            </a:r>
          </a:p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彼らは大声で叫んだ。</a:t>
            </a:r>
            <a:endParaRPr lang="en-US" altLang="ja-JP" sz="1800" dirty="0" smtClean="0"/>
          </a:p>
          <a:p>
            <a:pPr marL="0" indent="0" algn="ctr">
              <a:buFont typeface="Arial"/>
              <a:buNone/>
            </a:pPr>
            <a:r>
              <a:rPr lang="ja-JP" altLang="en-US" sz="1800" dirty="0" smtClean="0"/>
              <a:t>「救いは、御座に着いておられる私たちの神と、子羊にある。」</a:t>
            </a:r>
            <a:endParaRPr lang="en-US" altLang="ja-JP" sz="1800" dirty="0" smtClean="0"/>
          </a:p>
          <a:p>
            <a:pPr marL="0" indent="0" algn="ctr">
              <a:buFont typeface="Arial"/>
              <a:buNone/>
            </a:pPr>
            <a:r>
              <a:rPr lang="ja-JP" altLang="en-US" sz="1800" dirty="0" smtClean="0">
                <a:solidFill>
                  <a:srgbClr val="9BBB59"/>
                </a:solidFill>
              </a:rPr>
              <a:t>ヨハネの黙示録　</a:t>
            </a:r>
            <a:r>
              <a:rPr lang="en-US" altLang="ja-JP" sz="1800" dirty="0" smtClean="0">
                <a:solidFill>
                  <a:srgbClr val="9BBB59"/>
                </a:solidFill>
              </a:rPr>
              <a:t>7</a:t>
            </a:r>
            <a:r>
              <a:rPr lang="ja-JP" altLang="en-US" sz="1800" dirty="0" smtClean="0">
                <a:solidFill>
                  <a:srgbClr val="9BBB59"/>
                </a:solidFill>
              </a:rPr>
              <a:t>章</a:t>
            </a:r>
            <a:r>
              <a:rPr lang="en-US" altLang="ja-JP" sz="1800" dirty="0" smtClean="0">
                <a:solidFill>
                  <a:srgbClr val="9BBB59"/>
                </a:solidFill>
              </a:rPr>
              <a:t>9</a:t>
            </a:r>
            <a:r>
              <a:rPr lang="ja-JP" altLang="en-US" sz="1800" dirty="0" smtClean="0">
                <a:solidFill>
                  <a:srgbClr val="9BBB59"/>
                </a:solidFill>
              </a:rPr>
              <a:t>～</a:t>
            </a:r>
            <a:r>
              <a:rPr lang="en-US" altLang="ja-JP" sz="1800" dirty="0" smtClean="0">
                <a:solidFill>
                  <a:srgbClr val="9BBB59"/>
                </a:solidFill>
              </a:rPr>
              <a:t>10</a:t>
            </a:r>
            <a:r>
              <a:rPr lang="ja-JP" altLang="en-US" sz="1800" dirty="0" smtClean="0">
                <a:solidFill>
                  <a:srgbClr val="9BBB59"/>
                </a:solidFill>
              </a:rPr>
              <a:t>節</a:t>
            </a:r>
            <a:endParaRPr lang="ja-JP" altLang="en-US" sz="1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日本地図.jpg"/>
          <p:cNvPicPr>
            <a:picLocks noChangeAspect="1"/>
          </p:cNvPicPr>
          <p:nvPr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JCE7</a:t>
            </a:r>
            <a:r>
              <a:rPr lang="ja-JP" altLang="en-US" dirty="0" smtClean="0"/>
              <a:t>のテーマ　</a:t>
            </a:r>
            <a:r>
              <a:rPr lang="ja-JP" altLang="en-US" sz="1800" dirty="0" smtClean="0"/>
              <a:t>［</a:t>
            </a:r>
            <a:r>
              <a:rPr lang="en-US" altLang="ja-JP" sz="1800" dirty="0" smtClean="0"/>
              <a:t>2/2</a:t>
            </a:r>
            <a:r>
              <a:rPr lang="ja-JP" altLang="en-US" sz="1800" dirty="0" smtClean="0"/>
              <a:t>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849038"/>
            <a:ext cx="8229600" cy="35073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 smtClean="0"/>
              <a:t>「おわり」</a:t>
            </a:r>
            <a:r>
              <a:rPr lang="ja-JP" altLang="en-US" sz="2400" b="1" dirty="0" smtClean="0"/>
              <a:t>から</a:t>
            </a:r>
            <a:r>
              <a:rPr lang="ja-JP" altLang="en-US" sz="4800" b="1" dirty="0" smtClean="0"/>
              <a:t>「はじめる」</a:t>
            </a:r>
            <a:endParaRPr lang="ja-JP" altLang="en-US" sz="4400" b="1" dirty="0"/>
          </a:p>
          <a:p>
            <a:pPr marL="0" indent="0" algn="ctr">
              <a:buNone/>
            </a:pPr>
            <a:r>
              <a:rPr lang="ja-JP" altLang="en-US" sz="5400" b="1" spc="600" dirty="0"/>
              <a:t>宣教</a:t>
            </a:r>
            <a:r>
              <a:rPr lang="ja-JP" altLang="en-US" sz="5400" b="1" spc="600" dirty="0" smtClean="0"/>
              <a:t>協力</a:t>
            </a:r>
            <a:endParaRPr lang="ja-JP" altLang="en-US" sz="5400" b="1" spc="6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922114" y="1069524"/>
            <a:ext cx="4009479" cy="2642407"/>
            <a:chOff x="4922114" y="1069524"/>
            <a:chExt cx="4009479" cy="2642407"/>
          </a:xfrm>
        </p:grpSpPr>
        <p:sp>
          <p:nvSpPr>
            <p:cNvPr id="9" name="円/楕円 8"/>
            <p:cNvSpPr/>
            <p:nvPr/>
          </p:nvSpPr>
          <p:spPr>
            <a:xfrm>
              <a:off x="5708780" y="1069524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960933" y="2446449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131100" y="2487406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078546" y="140529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8000"/>
                  </a:solidFill>
                </a:rPr>
                <a:t>聖書から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ja-JP" altLang="en-US" b="1" dirty="0" smtClean="0">
                  <a:solidFill>
                    <a:srgbClr val="008000"/>
                  </a:solidFill>
                </a:rPr>
                <a:t>はじめる</a:t>
              </a:r>
              <a:endParaRPr kumimoji="1" lang="ja-JP" alt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922114" y="2595244"/>
              <a:ext cx="1800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008000"/>
                  </a:solidFill>
                </a:rPr>
                <a:t>社会の変化を</a:t>
              </a:r>
              <a:endParaRPr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ja-JP" altLang="en-US" dirty="0" smtClean="0">
                  <a:solidFill>
                    <a:srgbClr val="008000"/>
                  </a:solidFill>
                </a:rPr>
                <a:t>ふまえて新たに</a:t>
              </a:r>
              <a:endParaRPr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ja-JP" altLang="en-US" b="1" dirty="0" smtClean="0">
                  <a:solidFill>
                    <a:srgbClr val="008000"/>
                  </a:solidFill>
                </a:rPr>
                <a:t>はじめる</a:t>
              </a:r>
              <a:endParaRPr kumimoji="1" lang="ja-JP" alt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247092" y="2511602"/>
              <a:ext cx="15696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8000"/>
                  </a:solidFill>
                </a:rPr>
                <a:t>コロナ禍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kumimoji="1" lang="ja-JP" altLang="en-US" dirty="0" smtClean="0">
                  <a:solidFill>
                    <a:srgbClr val="008000"/>
                  </a:solidFill>
                </a:rPr>
                <a:t>日本宣教の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kumimoji="1" lang="ja-JP" altLang="en-US" dirty="0" smtClean="0">
                  <a:solidFill>
                    <a:srgbClr val="008000"/>
                  </a:solidFill>
                </a:rPr>
                <a:t>転換点として</a:t>
              </a:r>
              <a:endParaRPr kumimoji="1" lang="en-US" altLang="ja-JP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ja-JP" altLang="en-US" b="1" dirty="0" smtClean="0">
                  <a:solidFill>
                    <a:srgbClr val="008000"/>
                  </a:solidFill>
                </a:rPr>
                <a:t>はじめる</a:t>
              </a:r>
              <a:endParaRPr kumimoji="1" lang="ja-JP" alt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0" y="1069524"/>
            <a:ext cx="4210589" cy="2565579"/>
            <a:chOff x="0" y="1069524"/>
            <a:chExt cx="4210589" cy="2565579"/>
          </a:xfrm>
        </p:grpSpPr>
        <p:sp>
          <p:nvSpPr>
            <p:cNvPr id="5" name="円/楕円 4"/>
            <p:cNvSpPr/>
            <p:nvPr/>
          </p:nvSpPr>
          <p:spPr>
            <a:xfrm>
              <a:off x="1357450" y="1069524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12681" y="2376273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410096" y="2410578"/>
              <a:ext cx="1800493" cy="12245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357450" y="1186053"/>
              <a:ext cx="180049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000090"/>
                  </a:solidFill>
                </a:rPr>
                <a:t>今やらなければ</a:t>
              </a:r>
              <a:endParaRPr lang="en-US" altLang="ja-JP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ja-JP" altLang="en-US" dirty="0" smtClean="0">
                  <a:solidFill>
                    <a:srgbClr val="000090"/>
                  </a:solidFill>
                </a:rPr>
                <a:t>後がない</a:t>
              </a:r>
              <a:r>
                <a:rPr kumimoji="1" lang="ja-JP" altLang="en-US" dirty="0" smtClean="0">
                  <a:solidFill>
                    <a:srgbClr val="000090"/>
                  </a:solidFill>
                </a:rPr>
                <a:t>という</a:t>
              </a:r>
              <a:endParaRPr kumimoji="1" lang="en-US" altLang="ja-JP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ja-JP" altLang="en-US" sz="1200" dirty="0" smtClean="0">
                  <a:solidFill>
                    <a:srgbClr val="000090"/>
                  </a:solidFill>
                </a:rPr>
                <a:t>お わ り</a:t>
              </a:r>
              <a:endParaRPr kumimoji="1" lang="en-US" altLang="ja-JP" sz="1200" dirty="0" smtClean="0">
                <a:solidFill>
                  <a:srgbClr val="000090"/>
                </a:solidFill>
              </a:endParaRPr>
            </a:p>
            <a:p>
              <a:pPr algn="ctr"/>
              <a:r>
                <a:rPr kumimoji="1" lang="ja-JP" altLang="en-US" b="1" dirty="0" smtClean="0">
                  <a:solidFill>
                    <a:srgbClr val="000090"/>
                  </a:solidFill>
                </a:rPr>
                <a:t>正念場</a:t>
              </a:r>
              <a:endParaRPr kumimoji="1" lang="ja-JP" alt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0" y="2410578"/>
              <a:ext cx="24929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0090"/>
                  </a:solidFill>
                </a:rPr>
                <a:t>神が計画しておられる</a:t>
              </a:r>
              <a:endParaRPr kumimoji="1" lang="en-US" altLang="ja-JP" dirty="0" smtClean="0">
                <a:solidFill>
                  <a:srgbClr val="000090"/>
                </a:solidFill>
              </a:endParaRPr>
            </a:p>
            <a:p>
              <a:pPr algn="ctr"/>
              <a:r>
                <a:rPr kumimoji="1" lang="ja-JP" altLang="en-US" dirty="0" smtClean="0">
                  <a:solidFill>
                    <a:srgbClr val="000090"/>
                  </a:solidFill>
                </a:rPr>
                <a:t>教会の完成の</a:t>
              </a:r>
              <a:endParaRPr kumimoji="1" lang="en-US" altLang="ja-JP" dirty="0" smtClean="0">
                <a:solidFill>
                  <a:srgbClr val="000090"/>
                </a:solidFill>
              </a:endParaRPr>
            </a:p>
            <a:p>
              <a:pPr algn="ctr"/>
              <a:endParaRPr kumimoji="1" lang="en-US" altLang="ja-JP" sz="1200" dirty="0" smtClean="0">
                <a:solidFill>
                  <a:srgbClr val="000090"/>
                </a:solidFill>
              </a:endParaRPr>
            </a:p>
            <a:p>
              <a:pPr algn="ctr"/>
              <a:r>
                <a:rPr kumimoji="1" lang="ja-JP" altLang="en-US" b="1" dirty="0" smtClean="0">
                  <a:solidFill>
                    <a:srgbClr val="000090"/>
                  </a:solidFill>
                </a:rPr>
                <a:t>ゴール</a:t>
              </a:r>
              <a:r>
                <a:rPr kumimoji="1" lang="ja-JP" altLang="en-US" dirty="0" smtClean="0">
                  <a:solidFill>
                    <a:srgbClr val="000090"/>
                  </a:solidFill>
                </a:rPr>
                <a:t>から考える</a:t>
              </a:r>
              <a:endParaRPr kumimoji="1" lang="ja-JP" alt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932380" y="2788601"/>
              <a:ext cx="7509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rgbClr val="000090"/>
                  </a:solidFill>
                </a:rPr>
                <a:t>お</a:t>
              </a:r>
              <a:r>
                <a:rPr kumimoji="1" lang="en-US" altLang="ja-JP" sz="1200" dirty="0" smtClean="0">
                  <a:solidFill>
                    <a:srgbClr val="000090"/>
                  </a:solidFill>
                </a:rPr>
                <a:t> </a:t>
              </a:r>
              <a:r>
                <a:rPr kumimoji="1" lang="ja-JP" altLang="en-US" sz="1200" dirty="0" smtClean="0">
                  <a:solidFill>
                    <a:srgbClr val="000090"/>
                  </a:solidFill>
                </a:rPr>
                <a:t>わ</a:t>
              </a:r>
              <a:r>
                <a:rPr kumimoji="1" lang="en-US" altLang="ja-JP" sz="1200" dirty="0" smtClean="0">
                  <a:solidFill>
                    <a:srgbClr val="000090"/>
                  </a:solidFill>
                </a:rPr>
                <a:t> </a:t>
              </a:r>
              <a:r>
                <a:rPr kumimoji="1" lang="ja-JP" altLang="en-US" sz="1200" dirty="0" smtClean="0">
                  <a:solidFill>
                    <a:srgbClr val="000090"/>
                  </a:solidFill>
                </a:rPr>
                <a:t>り</a:t>
              </a:r>
              <a:endParaRPr kumimoji="1" lang="en-US" altLang="ja-JP" sz="1200" dirty="0" smtClean="0">
                <a:solidFill>
                  <a:srgbClr val="000090"/>
                </a:solidFill>
              </a:endParaRPr>
            </a:p>
            <a:p>
              <a:pPr algn="ctr"/>
              <a:r>
                <a:rPr kumimoji="1" lang="ja-JP" altLang="en-US" b="1" dirty="0" smtClean="0">
                  <a:solidFill>
                    <a:srgbClr val="000090"/>
                  </a:solidFill>
                </a:rPr>
                <a:t>尾 張</a:t>
              </a:r>
              <a:endParaRPr kumimoji="1" lang="ja-JP" alt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11285" y="2975322"/>
              <a:ext cx="750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000090"/>
                  </a:solidFill>
                  <a:latin typeface="+mn-ea"/>
                </a:rPr>
                <a:t>お</a:t>
              </a:r>
              <a:r>
                <a:rPr kumimoji="1" lang="en-US" altLang="ja-JP" sz="1200" dirty="0" smtClean="0">
                  <a:solidFill>
                    <a:srgbClr val="000090"/>
                  </a:solidFill>
                  <a:latin typeface="+mn-ea"/>
                </a:rPr>
                <a:t> </a:t>
              </a:r>
              <a:r>
                <a:rPr kumimoji="1" lang="ja-JP" altLang="en-US" sz="1200" dirty="0" smtClean="0">
                  <a:solidFill>
                    <a:srgbClr val="000090"/>
                  </a:solidFill>
                  <a:latin typeface="+mn-ea"/>
                </a:rPr>
                <a:t>わ</a:t>
              </a:r>
              <a:r>
                <a:rPr kumimoji="1" lang="en-US" altLang="ja-JP" sz="1200" dirty="0" smtClean="0">
                  <a:solidFill>
                    <a:srgbClr val="000090"/>
                  </a:solidFill>
                  <a:latin typeface="+mn-ea"/>
                </a:rPr>
                <a:t> </a:t>
              </a:r>
              <a:r>
                <a:rPr kumimoji="1" lang="ja-JP" altLang="en-US" sz="1200" dirty="0" smtClean="0">
                  <a:solidFill>
                    <a:srgbClr val="000090"/>
                  </a:solidFill>
                  <a:latin typeface="+mn-ea"/>
                </a:rPr>
                <a:t>り</a:t>
              </a:r>
              <a:endParaRPr kumimoji="1" lang="ja-JP" altLang="en-US" sz="1200" dirty="0">
                <a:solidFill>
                  <a:srgbClr val="00009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71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695" y="3431406"/>
            <a:ext cx="9705259" cy="363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日程・会場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5125" y="1304898"/>
            <a:ext cx="6874749" cy="21265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4800" b="1" dirty="0" smtClean="0"/>
              <a:t>2023</a:t>
            </a:r>
            <a:r>
              <a:rPr lang="ja-JP" altLang="en-US" sz="3600" dirty="0" smtClean="0"/>
              <a:t>年</a:t>
            </a:r>
            <a:r>
              <a:rPr lang="ja-JP" altLang="en-US" sz="3200" dirty="0" smtClean="0"/>
              <a:t>　</a:t>
            </a:r>
            <a:endParaRPr lang="en-US" altLang="ja-JP" sz="32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5400" b="1" dirty="0" smtClean="0"/>
              <a:t>9</a:t>
            </a:r>
            <a:r>
              <a:rPr lang="ja-JP" altLang="en-US" sz="3200" dirty="0"/>
              <a:t>月</a:t>
            </a:r>
            <a:r>
              <a:rPr lang="en-US" altLang="ja-JP" sz="5400" b="1" dirty="0"/>
              <a:t>19</a:t>
            </a:r>
            <a:r>
              <a:rPr lang="ja-JP" altLang="en-US" sz="3200" dirty="0"/>
              <a:t>日（火）</a:t>
            </a:r>
            <a:r>
              <a:rPr lang="en-US" altLang="ja-JP" sz="3200" dirty="0"/>
              <a:t>〜</a:t>
            </a:r>
            <a:r>
              <a:rPr lang="en-US" altLang="ja-JP" sz="5400" b="1" dirty="0"/>
              <a:t>22</a:t>
            </a:r>
            <a:r>
              <a:rPr lang="ja-JP" altLang="en-US" sz="3200" dirty="0"/>
              <a:t>日（金</a:t>
            </a:r>
            <a:r>
              <a:rPr lang="ja-JP" altLang="en-US" sz="3200" dirty="0" smtClean="0"/>
              <a:t>）</a:t>
            </a:r>
            <a:endParaRPr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2427823" y="3734490"/>
            <a:ext cx="4288353" cy="707886"/>
          </a:xfrm>
          <a:prstGeom prst="rect">
            <a:avLst/>
          </a:prstGeom>
          <a:ln w="19050" cmpd="sng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chemeClr val="bg1"/>
                </a:solidFill>
              </a:rPr>
              <a:t>長良川国際会議場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48510" y="4896181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オンライン</a:t>
            </a:r>
            <a:endParaRPr kumimoji="1" lang="en-US" altLang="ja-JP" sz="2800" b="1" dirty="0" smtClean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2800" b="1" dirty="0" smtClean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同時開催</a:t>
            </a:r>
            <a:endParaRPr kumimoji="1" lang="ja-JP" altLang="en-US" sz="2800" b="1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15448" y="4430725"/>
            <a:ext cx="2591398" cy="17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3175"/>
            <a:ext cx="10276944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開催地委員会</a:t>
            </a:r>
            <a:r>
              <a:rPr lang="ja-JP" altLang="en-US" dirty="0" smtClean="0"/>
              <a:t>ビジョン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3058" y="3942669"/>
            <a:ext cx="7983742" cy="2273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9BBB59"/>
                </a:solidFill>
                <a:latin typeface="Avenir Black Oblique"/>
                <a:cs typeface="Avenir Black Oblique"/>
              </a:rPr>
              <a:t>VISION</a:t>
            </a:r>
            <a:r>
              <a:rPr lang="en-US" altLang="en-US" sz="2000" dirty="0" smtClean="0">
                <a:latin typeface="Avenir Black Oblique"/>
                <a:cs typeface="Avenir Black Oblique"/>
              </a:rPr>
              <a:t> </a:t>
            </a:r>
            <a:r>
              <a:rPr lang="en-US" altLang="ja-JP" sz="2000" dirty="0" smtClean="0">
                <a:solidFill>
                  <a:schemeClr val="accent3"/>
                </a:solidFill>
              </a:rPr>
              <a:t>&gt;&gt;&gt;</a:t>
            </a:r>
            <a:r>
              <a:rPr lang="en-US" altLang="ja-JP" sz="2400" dirty="0" smtClean="0"/>
              <a:t>  </a:t>
            </a:r>
            <a:r>
              <a:rPr lang="ja-JP" altLang="en-US" b="1" dirty="0" smtClean="0"/>
              <a:t>神</a:t>
            </a:r>
            <a:r>
              <a:rPr lang="ja-JP" altLang="en-US" b="1" dirty="0"/>
              <a:t>の国のインフルエンサーとなる</a:t>
            </a:r>
          </a:p>
          <a:p>
            <a:pPr marL="514350" indent="-420688">
              <a:buClr>
                <a:schemeClr val="accent3"/>
              </a:buClr>
              <a:buFont typeface="+mj-lt"/>
              <a:buAutoNum type="arabicPeriod"/>
            </a:pPr>
            <a:r>
              <a:rPr lang="ja-JP" altLang="en-US" sz="2400" dirty="0" smtClean="0"/>
              <a:t>共</a:t>
            </a:r>
            <a:r>
              <a:rPr lang="ja-JP" altLang="en-US" sz="2400" dirty="0"/>
              <a:t>に主を喜び、主に礼拝を</a:t>
            </a:r>
            <a:r>
              <a:rPr lang="ja-JP" altLang="en-US" sz="2400" dirty="0" smtClean="0"/>
              <a:t>ささげる</a:t>
            </a:r>
            <a:endParaRPr lang="en-US" altLang="ja-JP" sz="2400" dirty="0" smtClean="0"/>
          </a:p>
          <a:p>
            <a:pPr marL="514350" indent="-420688">
              <a:buClr>
                <a:schemeClr val="accent3"/>
              </a:buClr>
              <a:buFont typeface="+mj-lt"/>
              <a:buAutoNum type="arabicPeriod"/>
            </a:pPr>
            <a:r>
              <a:rPr lang="ja-JP" altLang="en-US" sz="2400" dirty="0" smtClean="0"/>
              <a:t>主</a:t>
            </a:r>
            <a:r>
              <a:rPr lang="ja-JP" altLang="en-US" sz="2400" dirty="0"/>
              <a:t>にゆだねられた東海地域の宣教協力体制を</a:t>
            </a:r>
            <a:r>
              <a:rPr lang="ja-JP" altLang="en-US" sz="2400" dirty="0" smtClean="0"/>
              <a:t>築く </a:t>
            </a:r>
            <a:endParaRPr lang="en-US" altLang="ja-JP" sz="2400" dirty="0" smtClean="0"/>
          </a:p>
          <a:p>
            <a:pPr marL="514350" indent="-420688">
              <a:buClr>
                <a:schemeClr val="accent3"/>
              </a:buClr>
              <a:buFont typeface="+mj-lt"/>
              <a:buAutoNum type="arabicPeriod"/>
            </a:pPr>
            <a:r>
              <a:rPr lang="ja-JP" altLang="en-US" sz="2400" dirty="0" smtClean="0"/>
              <a:t>神</a:t>
            </a:r>
            <a:r>
              <a:rPr lang="ja-JP" altLang="en-US" sz="2400" dirty="0"/>
              <a:t>の国に生きることで社会に影響を与えて</a:t>
            </a:r>
            <a:r>
              <a:rPr lang="ja-JP" altLang="en-US" sz="2400" dirty="0" smtClean="0"/>
              <a:t>いく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389610"/>
            <a:ext cx="4727386" cy="2077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dirty="0" smtClean="0"/>
              <a:t>この</a:t>
            </a:r>
            <a:r>
              <a:rPr lang="ja-JP" altLang="en-US" dirty="0"/>
              <a:t>福音は</a:t>
            </a:r>
            <a:r>
              <a:rPr lang="ja-JP" altLang="en-US" dirty="0" smtClean="0"/>
              <a:t>、あなた</a:t>
            </a:r>
            <a:r>
              <a:rPr lang="ja-JP" altLang="en-US" dirty="0"/>
              <a:t>か</a:t>
            </a:r>
            <a:r>
              <a:rPr lang="ja-JP" altLang="en-US" dirty="0" smtClean="0"/>
              <a:t>゙たが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神</a:t>
            </a:r>
            <a:r>
              <a:rPr lang="ja-JP" altLang="en-US" dirty="0"/>
              <a:t>の恵みを</a:t>
            </a:r>
            <a:r>
              <a:rPr lang="ja-JP" altLang="en-US" dirty="0" smtClean="0"/>
              <a:t>聞いて本当</a:t>
            </a:r>
            <a:r>
              <a:rPr lang="ja-JP" altLang="en-US" dirty="0"/>
              <a:t>に理解したとき以来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世界</a:t>
            </a:r>
            <a:r>
              <a:rPr lang="ja-JP" altLang="en-US" dirty="0"/>
              <a:t>中で</a:t>
            </a:r>
            <a:r>
              <a:rPr lang="ja-JP" altLang="en-US" dirty="0" smtClean="0"/>
              <a:t>起こって</a:t>
            </a:r>
            <a:r>
              <a:rPr lang="ja-JP" altLang="en-US" dirty="0"/>
              <a:t>いるように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あなた</a:t>
            </a:r>
            <a:r>
              <a:rPr lang="ja-JP" altLang="en-US" dirty="0"/>
              <a:t>がたの間でも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実</a:t>
            </a:r>
            <a:r>
              <a:rPr lang="ja-JP" altLang="en-US" dirty="0"/>
              <a:t>を結び成長しています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en-US" altLang="ja-JP" dirty="0" smtClean="0"/>
              <a:t>(</a:t>
            </a:r>
            <a:r>
              <a:rPr lang="ja-JP" altLang="en-US" dirty="0"/>
              <a:t>コロサイ </a:t>
            </a:r>
            <a:r>
              <a:rPr lang="en-US" altLang="ja-JP" dirty="0"/>
              <a:t>1:</a:t>
            </a:r>
            <a:r>
              <a:rPr lang="en-US" altLang="ja-JP" dirty="0" smtClean="0"/>
              <a:t>6</a:t>
            </a:r>
            <a:r>
              <a:rPr lang="ja-JP" altLang="en-US" dirty="0" smtClean="0"/>
              <a:t> 新改訳</a:t>
            </a:r>
            <a:r>
              <a:rPr lang="en-US" altLang="ja-JP" dirty="0" smtClean="0"/>
              <a:t>2017)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41539" y="1389610"/>
            <a:ext cx="3411158" cy="2077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dirty="0" smtClean="0"/>
              <a:t>あなた</a:t>
            </a:r>
            <a:r>
              <a:rPr lang="ja-JP" altLang="en-US" dirty="0"/>
              <a:t>がたは地の塩です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en-US" altLang="ja-JP" dirty="0" smtClean="0"/>
              <a:t>…</a:t>
            </a:r>
            <a:r>
              <a:rPr lang="ja-JP" altLang="en-US" dirty="0" smtClean="0"/>
              <a:t>あなた</a:t>
            </a:r>
            <a:r>
              <a:rPr lang="ja-JP" altLang="en-US" dirty="0"/>
              <a:t>がたは世の光です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山</a:t>
            </a:r>
            <a:r>
              <a:rPr lang="ja-JP" altLang="en-US" dirty="0"/>
              <a:t>の上にある町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ja-JP" altLang="en-US" dirty="0" smtClean="0"/>
              <a:t>隠れること</a:t>
            </a:r>
            <a:r>
              <a:rPr lang="ja-JP" altLang="en-US" dirty="0"/>
              <a:t>はで</a:t>
            </a:r>
            <a:r>
              <a:rPr lang="ja-JP" altLang="en-US" dirty="0" smtClean="0"/>
              <a:t>きません。</a:t>
            </a:r>
            <a:endParaRPr lang="en-US" altLang="ja-JP" dirty="0" smtClean="0"/>
          </a:p>
          <a:p>
            <a:pPr algn="ctr">
              <a:lnSpc>
                <a:spcPct val="120000"/>
              </a:lnSpc>
            </a:pPr>
            <a:r>
              <a:rPr lang="en-US" altLang="ja-JP" dirty="0" smtClean="0"/>
              <a:t>(</a:t>
            </a:r>
            <a:r>
              <a:rPr lang="ja-JP" altLang="en-US" dirty="0" smtClean="0"/>
              <a:t>マタイ </a:t>
            </a:r>
            <a:r>
              <a:rPr lang="en-US" altLang="ja-JP" dirty="0"/>
              <a:t>5:</a:t>
            </a:r>
            <a:r>
              <a:rPr lang="en-US" altLang="ja-JP" dirty="0" smtClean="0"/>
              <a:t>13 </a:t>
            </a:r>
            <a:r>
              <a:rPr lang="ja-JP" altLang="en-US" dirty="0" smtClean="0"/>
              <a:t>新改訳</a:t>
            </a:r>
            <a:r>
              <a:rPr lang="en-US" altLang="ja-JP" dirty="0" smtClean="0"/>
              <a:t>2017)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25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JCE7</a:t>
            </a:r>
            <a:r>
              <a:rPr kumimoji="1" lang="ja-JP" altLang="en-US" dirty="0" smtClean="0"/>
              <a:t>会場参加登録の流れ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523" y="6007008"/>
            <a:ext cx="8229600" cy="4637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参加登録方法や時期は今後変更する可能性があります。ご了承ください。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57200" y="2392599"/>
            <a:ext cx="8229600" cy="22884"/>
          </a:xfrm>
          <a:prstGeom prst="line">
            <a:avLst/>
          </a:prstGeom>
          <a:ln w="57150" cmpd="sng"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1201276" y="2261030"/>
            <a:ext cx="263137" cy="26313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749042" y="2261030"/>
            <a:ext cx="263137" cy="26313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2335" y="150457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2023</a:t>
            </a:r>
            <a:r>
              <a:rPr kumimoji="1" lang="ja-JP" altLang="en-US" sz="1600" dirty="0" smtClean="0">
                <a:latin typeface="+mn-ea"/>
              </a:rPr>
              <a:t>年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9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150457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2021</a:t>
            </a:r>
            <a:r>
              <a:rPr kumimoji="1" lang="ja-JP" altLang="en-US" sz="1600" dirty="0" smtClean="0">
                <a:latin typeface="+mn-ea"/>
              </a:rPr>
              <a:t>年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10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4992" y="182813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+mn-ea"/>
              </a:rPr>
              <a:t>〜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75068" y="1504575"/>
            <a:ext cx="91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2022</a:t>
            </a:r>
            <a:r>
              <a:rPr kumimoji="1" lang="ja-JP" altLang="en-US" sz="1600" dirty="0" smtClean="0">
                <a:latin typeface="+mn-ea"/>
              </a:rPr>
              <a:t>年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8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69287" y="1750796"/>
            <a:ext cx="5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9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1197" y="1750796"/>
            <a:ext cx="77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12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215" y="150457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2023</a:t>
            </a:r>
            <a:r>
              <a:rPr kumimoji="1" lang="ja-JP" altLang="en-US" sz="1600" dirty="0" smtClean="0">
                <a:latin typeface="+mn-ea"/>
              </a:rPr>
              <a:t>年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1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33491" y="1504575"/>
            <a:ext cx="581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5</a:t>
            </a:r>
            <a:r>
              <a:rPr kumimoji="1" lang="ja-JP" altLang="en-US" sz="1600" dirty="0" smtClean="0">
                <a:latin typeface="+mn-ea"/>
              </a:rPr>
              <a:t>月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613653" y="3148842"/>
            <a:ext cx="2068792" cy="1138741"/>
          </a:xfrm>
          <a:prstGeom prst="wedgeRectCallout">
            <a:avLst>
              <a:gd name="adj1" fmla="val -15894"/>
              <a:gd name="adj2" fmla="val -8878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8000"/>
                </a:solidFill>
                <a:latin typeface="+mn-ea"/>
              </a:rPr>
              <a:t>JCE7</a:t>
            </a:r>
            <a:r>
              <a:rPr lang="ja-JP" altLang="en-US" dirty="0">
                <a:solidFill>
                  <a:srgbClr val="008000"/>
                </a:solidFill>
                <a:latin typeface="+mn-ea"/>
              </a:rPr>
              <a:t>協力団体</a:t>
            </a:r>
            <a:endParaRPr lang="en-US" altLang="ja-JP" dirty="0">
              <a:solidFill>
                <a:srgbClr val="008000"/>
              </a:solidFill>
              <a:latin typeface="+mn-ea"/>
            </a:endParaRPr>
          </a:p>
          <a:p>
            <a:pPr algn="ctr"/>
            <a:r>
              <a:rPr lang="ja-JP" altLang="en-US" dirty="0">
                <a:solidFill>
                  <a:srgbClr val="008000"/>
                </a:solidFill>
                <a:latin typeface="+mn-ea"/>
              </a:rPr>
              <a:t>登録</a:t>
            </a:r>
            <a:r>
              <a:rPr lang="ja-JP" altLang="en-US" dirty="0" smtClean="0">
                <a:solidFill>
                  <a:srgbClr val="008000"/>
                </a:solidFill>
                <a:latin typeface="+mn-ea"/>
              </a:rPr>
              <a:t>受付</a:t>
            </a:r>
            <a:endParaRPr lang="ja-JP" altLang="en-US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72455" y="182813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+mn-ea"/>
              </a:rPr>
              <a:t>〜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72797" y="182813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+mn-ea"/>
              </a:rPr>
              <a:t>〜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2788423" y="4580007"/>
            <a:ext cx="2068792" cy="1138741"/>
          </a:xfrm>
          <a:prstGeom prst="wedgeRectCallout">
            <a:avLst>
              <a:gd name="adj1" fmla="val -13129"/>
              <a:gd name="adj2" fmla="val -2153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8000"/>
                </a:solidFill>
                <a:latin typeface="+mn-ea"/>
              </a:rPr>
              <a:t>各登録団体の</a:t>
            </a:r>
            <a:endParaRPr lang="en-US" altLang="ja-JP" dirty="0" smtClean="0">
              <a:solidFill>
                <a:srgbClr val="008000"/>
              </a:solidFill>
              <a:latin typeface="+mn-ea"/>
            </a:endParaRPr>
          </a:p>
          <a:p>
            <a:pPr algn="ctr"/>
            <a:r>
              <a:rPr lang="ja-JP" altLang="en-US" dirty="0" smtClean="0">
                <a:solidFill>
                  <a:srgbClr val="008000"/>
                </a:solidFill>
                <a:latin typeface="+mn-ea"/>
              </a:rPr>
              <a:t>参加枠調整・決定</a:t>
            </a:r>
            <a:endParaRPr lang="ja-JP" altLang="en-US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5143543" y="3417056"/>
            <a:ext cx="2068792" cy="1138741"/>
          </a:xfrm>
          <a:prstGeom prst="wedgeRectCallout">
            <a:avLst>
              <a:gd name="adj1" fmla="val -19765"/>
              <a:gd name="adj2" fmla="val -1189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8000"/>
                </a:solidFill>
                <a:latin typeface="+mn-ea"/>
              </a:rPr>
              <a:t>各団体からの</a:t>
            </a:r>
            <a:endParaRPr lang="en-US" altLang="ja-JP" dirty="0" smtClean="0">
              <a:solidFill>
                <a:srgbClr val="008000"/>
              </a:solidFill>
              <a:latin typeface="+mn-ea"/>
            </a:endParaRPr>
          </a:p>
          <a:p>
            <a:pPr algn="ctr"/>
            <a:r>
              <a:rPr lang="ja-JP" altLang="en-US" dirty="0" smtClean="0">
                <a:solidFill>
                  <a:srgbClr val="008000"/>
                </a:solidFill>
                <a:latin typeface="+mn-ea"/>
              </a:rPr>
              <a:t>参加登録受付</a:t>
            </a:r>
            <a:endParaRPr lang="en-US" altLang="ja-JP" dirty="0" smtClean="0">
              <a:solidFill>
                <a:srgbClr val="008000"/>
              </a:solidFill>
              <a:latin typeface="+mn-ea"/>
            </a:endParaRPr>
          </a:p>
          <a:p>
            <a:pPr algn="ctr"/>
            <a:r>
              <a:rPr lang="ja-JP" altLang="en-US" sz="1200" dirty="0" smtClean="0">
                <a:solidFill>
                  <a:srgbClr val="008000"/>
                </a:solidFill>
                <a:latin typeface="+mn-ea"/>
              </a:rPr>
              <a:t>（個人参加はありません）</a:t>
            </a:r>
            <a:endParaRPr lang="ja-JP" altLang="en-US" sz="12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76509" y="2803057"/>
            <a:ext cx="700718" cy="2934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dirty="0" smtClean="0">
                <a:solidFill>
                  <a:srgbClr val="008000"/>
                </a:solidFill>
              </a:rPr>
              <a:t>ＪＣＥ７開催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379628" y="2276565"/>
            <a:ext cx="263137" cy="26313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5635811" y="2253681"/>
            <a:ext cx="263137" cy="26313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54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701</Words>
  <Application>Microsoft Macintosh PowerPoint</Application>
  <PresentationFormat>画面に合わせる (4:3)</PresentationFormat>
  <Paragraphs>165</Paragraphs>
  <Slides>13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PowerPoint プレゼンテーション</vt:lpstr>
      <vt:lpstr>PowerPoint プレゼンテーション</vt:lpstr>
      <vt:lpstr>JCE（日本伝道会議）とは</vt:lpstr>
      <vt:lpstr>JCEのこれまで</vt:lpstr>
      <vt:lpstr>JCE7のテーマ　［1/2］</vt:lpstr>
      <vt:lpstr>JCE7のテーマ　［2/2］</vt:lpstr>
      <vt:lpstr>日程・会場</vt:lpstr>
      <vt:lpstr>開催地委員会ビジョン</vt:lpstr>
      <vt:lpstr>JCE7会場参加登録の流れ</vt:lpstr>
      <vt:lpstr>JCE7 第7回日本伝道会議連絡フォーム</vt:lpstr>
      <vt:lpstr>JCEへの献金</vt:lpstr>
      <vt:lpstr>お祈りください</vt:lpstr>
      <vt:lpstr>東海宣言（仮称）作成アンケートのお願い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62</cp:revision>
  <dcterms:created xsi:type="dcterms:W3CDTF">2021-11-24T00:27:31Z</dcterms:created>
  <dcterms:modified xsi:type="dcterms:W3CDTF">2022-01-25T07:16:18Z</dcterms:modified>
</cp:coreProperties>
</file>